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4"/>
  </p:notesMasterIdLst>
  <p:handoutMasterIdLst>
    <p:handoutMasterId r:id="rId25"/>
  </p:handoutMasterIdLst>
  <p:sldIdLst>
    <p:sldId id="256" r:id="rId2"/>
    <p:sldId id="269" r:id="rId3"/>
    <p:sldId id="268" r:id="rId4"/>
    <p:sldId id="263" r:id="rId5"/>
    <p:sldId id="259" r:id="rId6"/>
    <p:sldId id="270" r:id="rId7"/>
    <p:sldId id="264" r:id="rId8"/>
    <p:sldId id="271" r:id="rId9"/>
    <p:sldId id="272" r:id="rId10"/>
    <p:sldId id="273" r:id="rId11"/>
    <p:sldId id="274" r:id="rId12"/>
    <p:sldId id="262" r:id="rId13"/>
    <p:sldId id="283" r:id="rId14"/>
    <p:sldId id="284" r:id="rId15"/>
    <p:sldId id="275" r:id="rId16"/>
    <p:sldId id="278" r:id="rId17"/>
    <p:sldId id="279" r:id="rId18"/>
    <p:sldId id="280" r:id="rId19"/>
    <p:sldId id="276" r:id="rId20"/>
    <p:sldId id="281" r:id="rId21"/>
    <p:sldId id="285"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8" autoAdjust="0"/>
    <p:restoredTop sz="94660" autoAdjust="0"/>
  </p:normalViewPr>
  <p:slideViewPr>
    <p:cSldViewPr snapToGrid="0">
      <p:cViewPr>
        <p:scale>
          <a:sx n="87" d="100"/>
          <a:sy n="87" d="100"/>
        </p:scale>
        <p:origin x="-1400" y="-744"/>
      </p:cViewPr>
      <p:guideLst>
        <p:guide orient="horz" pos="2160"/>
        <p:guide pos="3840"/>
      </p:guideLst>
    </p:cSldViewPr>
  </p:slideViewPr>
  <p:outlineViewPr>
    <p:cViewPr>
      <p:scale>
        <a:sx n="33" d="100"/>
        <a:sy n="33" d="100"/>
      </p:scale>
      <p:origin x="0" y="24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A58AC3-F874-E841-9F20-38D465B014D2}" type="datetimeFigureOut">
              <a:rPr lang="en-US" smtClean="0"/>
              <a:t>6/24/18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FBB73C-25D7-074B-B555-43B09B305922}" type="slidenum">
              <a:rPr lang="en-US" smtClean="0"/>
              <a:t>‹#›</a:t>
            </a:fld>
            <a:endParaRPr lang="en-US"/>
          </a:p>
        </p:txBody>
      </p:sp>
    </p:spTree>
    <p:extLst>
      <p:ext uri="{BB962C8B-B14F-4D97-AF65-F5344CB8AC3E}">
        <p14:creationId xmlns:p14="http://schemas.microsoft.com/office/powerpoint/2010/main" val="2391175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47902-DAEA-47D0-9F85-72E36A5BF0A1}" type="datetimeFigureOut">
              <a:rPr lang="en-US" smtClean="0"/>
              <a:t>6/24/18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16D78-940E-4940-A5C6-BD5262C0CE9B}" type="slidenum">
              <a:rPr lang="en-US" smtClean="0"/>
              <a:t>‹#›</a:t>
            </a:fld>
            <a:endParaRPr lang="en-US"/>
          </a:p>
        </p:txBody>
      </p:sp>
    </p:spTree>
    <p:extLst>
      <p:ext uri="{BB962C8B-B14F-4D97-AF65-F5344CB8AC3E}">
        <p14:creationId xmlns:p14="http://schemas.microsoft.com/office/powerpoint/2010/main" val="368882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16D78-940E-4940-A5C6-BD5262C0CE9B}" type="slidenum">
              <a:rPr lang="en-US" smtClean="0"/>
              <a:t>3</a:t>
            </a:fld>
            <a:endParaRPr lang="en-US"/>
          </a:p>
        </p:txBody>
      </p:sp>
    </p:spTree>
    <p:extLst>
      <p:ext uri="{BB962C8B-B14F-4D97-AF65-F5344CB8AC3E}">
        <p14:creationId xmlns:p14="http://schemas.microsoft.com/office/powerpoint/2010/main" val="251058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16D78-940E-4940-A5C6-BD5262C0CE9B}" type="slidenum">
              <a:rPr lang="en-US" smtClean="0"/>
              <a:t>4</a:t>
            </a:fld>
            <a:endParaRPr lang="en-US"/>
          </a:p>
        </p:txBody>
      </p:sp>
    </p:spTree>
    <p:extLst>
      <p:ext uri="{BB962C8B-B14F-4D97-AF65-F5344CB8AC3E}">
        <p14:creationId xmlns:p14="http://schemas.microsoft.com/office/powerpoint/2010/main" val="80890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16D78-940E-4940-A5C6-BD5262C0CE9B}" type="slidenum">
              <a:rPr lang="en-US" smtClean="0"/>
              <a:t>5</a:t>
            </a:fld>
            <a:endParaRPr lang="en-US"/>
          </a:p>
        </p:txBody>
      </p:sp>
    </p:spTree>
    <p:extLst>
      <p:ext uri="{BB962C8B-B14F-4D97-AF65-F5344CB8AC3E}">
        <p14:creationId xmlns:p14="http://schemas.microsoft.com/office/powerpoint/2010/main" val="246207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16D78-940E-4940-A5C6-BD5262C0CE9B}" type="slidenum">
              <a:rPr lang="en-US" smtClean="0"/>
              <a:t>7</a:t>
            </a:fld>
            <a:endParaRPr lang="en-US"/>
          </a:p>
        </p:txBody>
      </p:sp>
    </p:spTree>
    <p:extLst>
      <p:ext uri="{BB962C8B-B14F-4D97-AF65-F5344CB8AC3E}">
        <p14:creationId xmlns:p14="http://schemas.microsoft.com/office/powerpoint/2010/main" val="331419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16D78-940E-4940-A5C6-BD5262C0CE9B}" type="slidenum">
              <a:rPr lang="en-US" smtClean="0"/>
              <a:t>12</a:t>
            </a:fld>
            <a:endParaRPr lang="en-US"/>
          </a:p>
        </p:txBody>
      </p:sp>
    </p:spTree>
    <p:extLst>
      <p:ext uri="{BB962C8B-B14F-4D97-AF65-F5344CB8AC3E}">
        <p14:creationId xmlns:p14="http://schemas.microsoft.com/office/powerpoint/2010/main" val="201574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C65837-7877-43AC-9CCC-F6D461A3CCF9}"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24B26-0768-4B73-8B31-8CE4297623E6}" type="datetime1">
              <a:rPr lang="en-US" smtClean="0"/>
              <a:t>6/24/18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C891E-8225-44F5-B180-FBB668FF5C97}"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D5E48-92D4-4E2B-A683-C11802CBEAF4}"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BF48-B5D4-4A27-B515-B92795A0C834}"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9F118C-43B9-4919-83F6-D691B220D18D}" type="datetime1">
              <a:rPr lang="en-US" smtClean="0"/>
              <a:t>6/24/18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C5332A-E76D-46B4-B59C-F07D9BBC5EF3}" type="datetime1">
              <a:rPr lang="en-US" smtClean="0"/>
              <a:t>6/24/18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AB3C07-85A5-4AFA-8358-F17945C608A3}"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C0E1B3-81D4-4E14-9F35-DBF6332E1EBF}"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8DD7F3-0E8B-4EE6-821E-B4178CD2F591}"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8143A-B57B-4481-BB33-CD7E1CA3D7A7}" type="datetime1">
              <a:rPr lang="en-US" smtClean="0"/>
              <a:t>6/24/18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635CCC-6080-4834-9B16-0B3865F7CDB5}" type="datetime1">
              <a:rPr lang="en-US" smtClean="0"/>
              <a:t>6/24/18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9280FE-FBFD-4B13-B7FC-58057BBFEF9A}" type="datetime1">
              <a:rPr lang="en-US" smtClean="0"/>
              <a:t>6/24/18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8BA9DEE-AB89-4C42-AFEF-87FB038C3D0F}" type="datetime1">
              <a:rPr lang="en-US" smtClean="0"/>
              <a:t>6/24/18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2C38FD-7A85-4562-855E-97CC31864F7E}" type="datetime1">
              <a:rPr lang="en-US" smtClean="0"/>
              <a:t>6/24/18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4B9A77E-004F-4E27-952E-0DF39BDE567A}" type="datetime1">
              <a:rPr lang="en-US" smtClean="0"/>
              <a:t>6/24/18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E7739-7B53-4E00-8511-817DD32654D9}" type="datetime1">
              <a:rPr lang="en-US" smtClean="0"/>
              <a:t>6/24/18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785BB6-38A1-4F69-9214-5C35188DBA1E}" type="datetime1">
              <a:rPr lang="en-US" smtClean="0"/>
              <a:t>6/24/18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png"/><Relationship Id="rId5" Type="http://schemas.openxmlformats.org/officeDocument/2006/relationships/image" Target="../media/image6.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8.png"/><Relationship Id="rId5" Type="http://schemas.openxmlformats.org/officeDocument/2006/relationships/image" Target="../media/image6.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9.png"/><Relationship Id="rId5" Type="http://schemas.openxmlformats.org/officeDocument/2006/relationships/image" Target="../media/image6.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0.png"/><Relationship Id="rId5" Type="http://schemas.openxmlformats.org/officeDocument/2006/relationships/image" Target="../media/image6.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1.png"/><Relationship Id="rId5" Type="http://schemas.openxmlformats.org/officeDocument/2006/relationships/image" Target="../media/image6.jpe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hyperlink" Target="http://www.tssconsultants.com"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mailto:fatoxic@tssconsultant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552" y="2221560"/>
            <a:ext cx="9982424" cy="3329581"/>
          </a:xfrm>
        </p:spPr>
        <p:txBody>
          <a:bodyPr/>
          <a:lstStyle/>
          <a:p>
            <a:r>
              <a:rPr lang="en-US" dirty="0" smtClean="0"/>
              <a:t>SMUD Strategic Implementation Plan for </a:t>
            </a:r>
            <a:r>
              <a:rPr lang="en-US" dirty="0" smtClean="0"/>
              <a:t>Food </a:t>
            </a:r>
            <a:r>
              <a:rPr lang="en-US" dirty="0" smtClean="0"/>
              <a:t>Waste Collection</a:t>
            </a:r>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25684690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Group Meeting #3 </a:t>
            </a:r>
            <a:endParaRPr lang="en-US" dirty="0"/>
          </a:p>
        </p:txBody>
      </p:sp>
      <p:sp>
        <p:nvSpPr>
          <p:cNvPr id="3" name="Content Placeholder 2"/>
          <p:cNvSpPr>
            <a:spLocks noGrp="1"/>
          </p:cNvSpPr>
          <p:nvPr>
            <p:ph idx="1"/>
          </p:nvPr>
        </p:nvSpPr>
        <p:spPr>
          <a:xfrm>
            <a:off x="1103312" y="1585742"/>
            <a:ext cx="8946541" cy="4195481"/>
          </a:xfrm>
        </p:spPr>
        <p:txBody>
          <a:bodyPr>
            <a:normAutofit/>
          </a:bodyPr>
          <a:lstStyle/>
          <a:p>
            <a:r>
              <a:rPr lang="en-US" sz="1700" dirty="0" smtClean="0"/>
              <a:t>Discussion items</a:t>
            </a:r>
          </a:p>
          <a:p>
            <a:pPr lvl="1">
              <a:buFont typeface="Wingdings" charset="2"/>
              <a:buChar char="§"/>
            </a:pPr>
            <a:r>
              <a:rPr lang="en-US" sz="1600" dirty="0"/>
              <a:t>Identification and prioritization of issues, barriers, and potential solutions</a:t>
            </a:r>
          </a:p>
          <a:p>
            <a:pPr lvl="1">
              <a:buFont typeface="Wingdings" charset="2"/>
              <a:buChar char="§"/>
            </a:pPr>
            <a:r>
              <a:rPr lang="en-US" sz="1600" dirty="0"/>
              <a:t>Identification ways to generate value from AB 1826 compliance</a:t>
            </a:r>
          </a:p>
          <a:p>
            <a:pPr lvl="2">
              <a:buFont typeface="Wingdings" charset="2"/>
              <a:buChar char="§"/>
            </a:pPr>
            <a:r>
              <a:rPr lang="en-US" sz="1400" dirty="0"/>
              <a:t>Infrastructure challenges – regional facilities</a:t>
            </a:r>
          </a:p>
          <a:p>
            <a:pPr lvl="2">
              <a:buFont typeface="Wingdings" charset="2"/>
              <a:buChar char="§"/>
            </a:pPr>
            <a:r>
              <a:rPr lang="en-US" sz="1400" dirty="0"/>
              <a:t>Infrastructure needs</a:t>
            </a:r>
          </a:p>
          <a:p>
            <a:pPr lvl="2">
              <a:buFont typeface="Wingdings" charset="2"/>
              <a:buChar char="§"/>
            </a:pPr>
            <a:r>
              <a:rPr lang="en-US" sz="1400" dirty="0"/>
              <a:t>SMUD role</a:t>
            </a:r>
          </a:p>
          <a:p>
            <a:pPr lvl="2">
              <a:buFont typeface="Wingdings" charset="2"/>
              <a:buChar char="§"/>
            </a:pPr>
            <a:r>
              <a:rPr lang="en-US" sz="1400" dirty="0"/>
              <a:t>Communication and coordination</a:t>
            </a:r>
          </a:p>
          <a:p>
            <a:pPr lvl="1">
              <a:buFont typeface="Wingdings" charset="2"/>
              <a:buChar char="§"/>
            </a:pPr>
            <a:endParaRPr lang="en-US" sz="1400" dirty="0"/>
          </a:p>
          <a:p>
            <a:pPr marL="342900" lvl="1" indent="-342900"/>
            <a:r>
              <a:rPr lang="en-US" sz="1700" dirty="0" smtClean="0"/>
              <a:t>Attendees included: </a:t>
            </a:r>
            <a:r>
              <a:rPr lang="en-US" sz="1600" dirty="0" smtClean="0"/>
              <a:t>Atlas </a:t>
            </a:r>
            <a:r>
              <a:rPr lang="en-US" sz="1600" dirty="0"/>
              <a:t>Disposal, Republic Services, Waste Management, City of Sacramento Recycling and Solid Waste Division, Civic Spark, Sacramento County Department of Waste Management, Sacramento Metropolitan Air Quality Management District, City of Rancho Cordova, Hitachi Zosen </a:t>
            </a:r>
            <a:r>
              <a:rPr lang="en-US" sz="1600" dirty="0" err="1"/>
              <a:t>Inova</a:t>
            </a:r>
            <a:r>
              <a:rPr lang="en-US" sz="1600" dirty="0"/>
              <a:t> </a:t>
            </a:r>
            <a:endParaRPr lang="en-US" sz="1400" dirty="0"/>
          </a:p>
          <a:p>
            <a:pPr lvl="1">
              <a:buFont typeface="Wingdings" charset="2"/>
              <a:buChar char="§"/>
            </a:pPr>
            <a:endParaRPr lang="en-US" sz="1400" dirty="0"/>
          </a:p>
          <a:p>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30534046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Group Meeting #4 </a:t>
            </a:r>
            <a:endParaRPr lang="en-US" dirty="0"/>
          </a:p>
        </p:txBody>
      </p:sp>
      <p:sp>
        <p:nvSpPr>
          <p:cNvPr id="3" name="Content Placeholder 2"/>
          <p:cNvSpPr>
            <a:spLocks noGrp="1"/>
          </p:cNvSpPr>
          <p:nvPr>
            <p:ph idx="1"/>
          </p:nvPr>
        </p:nvSpPr>
        <p:spPr>
          <a:xfrm>
            <a:off x="1103312" y="1585742"/>
            <a:ext cx="8946541" cy="4195481"/>
          </a:xfrm>
        </p:spPr>
        <p:txBody>
          <a:bodyPr>
            <a:normAutofit fontScale="92500" lnSpcReduction="10000"/>
          </a:bodyPr>
          <a:lstStyle/>
          <a:p>
            <a:r>
              <a:rPr lang="en-US" sz="1700" dirty="0" smtClean="0"/>
              <a:t>Discussion items</a:t>
            </a:r>
          </a:p>
          <a:p>
            <a:pPr lvl="1">
              <a:buFont typeface="Wingdings" charset="2"/>
              <a:buChar char="§"/>
            </a:pPr>
            <a:r>
              <a:rPr lang="en-US" sz="1700" dirty="0"/>
              <a:t>Market champions</a:t>
            </a:r>
          </a:p>
          <a:p>
            <a:pPr lvl="2">
              <a:buFont typeface="Arial"/>
              <a:buChar char="•"/>
            </a:pPr>
            <a:r>
              <a:rPr lang="en-US" dirty="0"/>
              <a:t>Information exchange is needed – what avenues of information would be most useful?</a:t>
            </a:r>
          </a:p>
          <a:p>
            <a:pPr lvl="2">
              <a:buFont typeface="Arial"/>
              <a:buChar char="•"/>
            </a:pPr>
            <a:r>
              <a:rPr lang="en-US" dirty="0"/>
              <a:t>Promotion/visibility – identification of ways SMUD could highlight/promote/recognize generators and other who are “doing the right thing”</a:t>
            </a:r>
          </a:p>
          <a:p>
            <a:pPr lvl="1">
              <a:buFont typeface="Wingdings" charset="2"/>
              <a:buChar char="§"/>
            </a:pPr>
            <a:r>
              <a:rPr lang="en-US" sz="1700" dirty="0"/>
              <a:t>Infrastructure Development</a:t>
            </a:r>
          </a:p>
          <a:p>
            <a:pPr lvl="2">
              <a:buFont typeface="Arial"/>
              <a:buChar char="•"/>
            </a:pPr>
            <a:r>
              <a:rPr lang="en-US" sz="1500" dirty="0"/>
              <a:t>Promote and improve existing </a:t>
            </a:r>
            <a:r>
              <a:rPr lang="en-US" dirty="0"/>
              <a:t>facilities</a:t>
            </a:r>
          </a:p>
          <a:p>
            <a:pPr lvl="2">
              <a:buFont typeface="Arial"/>
              <a:buChar char="•"/>
            </a:pPr>
            <a:r>
              <a:rPr lang="en-US" dirty="0"/>
              <a:t>Foster new </a:t>
            </a:r>
            <a:r>
              <a:rPr lang="en-US" dirty="0" smtClean="0"/>
              <a:t>facilities</a:t>
            </a:r>
          </a:p>
          <a:p>
            <a:pPr lvl="2"/>
            <a:endParaRPr lang="en-US" sz="1500" dirty="0"/>
          </a:p>
          <a:p>
            <a:pPr marL="342900" lvl="1" indent="-342900"/>
            <a:r>
              <a:rPr lang="en-US" sz="1700" dirty="0" smtClean="0"/>
              <a:t>Attendees included: </a:t>
            </a:r>
            <a:r>
              <a:rPr lang="en-US" sz="1600" dirty="0"/>
              <a:t>Atlas Disposal, Republic Services, CleanWorld, City of Sacramento Recycling and Solid Waste Division, CalRecycle, Sacramento International Airport, Civic Spark, Sacramento County Department of Waste Management, Hitachi Zosen </a:t>
            </a:r>
            <a:r>
              <a:rPr lang="en-US" sz="1600" dirty="0" err="1"/>
              <a:t>Inova</a:t>
            </a:r>
            <a:r>
              <a:rPr lang="en-US" sz="1600" dirty="0"/>
              <a:t>, GRAS, </a:t>
            </a:r>
            <a:r>
              <a:rPr lang="en-US" sz="1600" dirty="0" smtClean="0"/>
              <a:t>California </a:t>
            </a:r>
            <a:r>
              <a:rPr lang="en-US" sz="1600" dirty="0"/>
              <a:t>Refuse Recycling Council </a:t>
            </a:r>
            <a:endParaRPr lang="en-US" sz="1400" dirty="0"/>
          </a:p>
          <a:p>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350809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Recommendations</a:t>
            </a:r>
            <a:endParaRPr lang="en-US" dirty="0"/>
          </a:p>
        </p:txBody>
      </p:sp>
      <p:sp>
        <p:nvSpPr>
          <p:cNvPr id="3" name="Content Placeholder 2"/>
          <p:cNvSpPr>
            <a:spLocks noGrp="1"/>
          </p:cNvSpPr>
          <p:nvPr>
            <p:ph idx="1"/>
          </p:nvPr>
        </p:nvSpPr>
        <p:spPr>
          <a:xfrm>
            <a:off x="1161700" y="2184311"/>
            <a:ext cx="8946541" cy="4534149"/>
          </a:xfrm>
        </p:spPr>
        <p:txBody>
          <a:bodyPr>
            <a:normAutofit/>
          </a:bodyPr>
          <a:lstStyle/>
          <a:p>
            <a:r>
              <a:rPr lang="en-US" sz="2400" dirty="0" smtClean="0"/>
              <a:t>SMUD to implement the SIP by working with  numerous stakeholders  </a:t>
            </a:r>
            <a:r>
              <a:rPr lang="mr-IN" sz="2400" dirty="0" smtClean="0"/>
              <a:t>–</a:t>
            </a:r>
            <a:r>
              <a:rPr lang="en-US" sz="2400" dirty="0" smtClean="0"/>
              <a:t> SMUD cannot implement any part </a:t>
            </a:r>
            <a:r>
              <a:rPr lang="en-US" sz="2400" dirty="0" smtClean="0"/>
              <a:t>without </a:t>
            </a:r>
            <a:r>
              <a:rPr lang="en-US" sz="2400" dirty="0" smtClean="0"/>
              <a:t>significant community engagement and support</a:t>
            </a:r>
          </a:p>
          <a:p>
            <a:endParaRPr lang="en-US" sz="2400" dirty="0"/>
          </a:p>
          <a:p>
            <a:r>
              <a:rPr lang="en-US" sz="2400" dirty="0" smtClean="0"/>
              <a:t>Two principal approaches:</a:t>
            </a:r>
          </a:p>
          <a:p>
            <a:pPr lvl="1">
              <a:buFont typeface="Wingdings" charset="2"/>
              <a:buChar char="§"/>
            </a:pPr>
            <a:r>
              <a:rPr lang="en-US" sz="2000" dirty="0" smtClean="0"/>
              <a:t>Infrastructure Development</a:t>
            </a:r>
            <a:endParaRPr lang="en-US" sz="2000" dirty="0"/>
          </a:p>
          <a:p>
            <a:pPr lvl="1">
              <a:buFont typeface="Wingdings" charset="2"/>
              <a:buChar char="§"/>
            </a:pPr>
            <a:r>
              <a:rPr lang="en-US" sz="2000" dirty="0" smtClean="0"/>
              <a:t>Market Champion</a:t>
            </a:r>
          </a:p>
          <a:p>
            <a:pPr marL="914400" lvl="2" indent="0">
              <a:buNone/>
            </a:pPr>
            <a:endParaRPr lang="en-US" sz="2000" dirty="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pic>
        <p:nvPicPr>
          <p:cNvPr id="5" name="Picture 4" descr="logo_TSS.jpg"/>
          <p:cNvPicPr/>
          <p:nvPr/>
        </p:nvPicPr>
        <p:blipFill>
          <a:blip r:embed="rId3"/>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29321890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Development Approach</a:t>
            </a:r>
            <a:endParaRPr lang="en-US" dirty="0"/>
          </a:p>
        </p:txBody>
      </p:sp>
      <p:sp>
        <p:nvSpPr>
          <p:cNvPr id="3" name="Content Placeholder 2"/>
          <p:cNvSpPr>
            <a:spLocks noGrp="1"/>
          </p:cNvSpPr>
          <p:nvPr>
            <p:ph idx="1"/>
          </p:nvPr>
        </p:nvSpPr>
        <p:spPr>
          <a:xfrm>
            <a:off x="1059521" y="2038318"/>
            <a:ext cx="8946541" cy="4195481"/>
          </a:xfrm>
        </p:spPr>
        <p:txBody>
          <a:bodyPr>
            <a:normAutofit fontScale="92500" lnSpcReduction="10000"/>
          </a:bodyPr>
          <a:lstStyle/>
          <a:p>
            <a:r>
              <a:rPr lang="en-US" sz="2400" dirty="0"/>
              <a:t>Promote and improve existing facilities</a:t>
            </a:r>
          </a:p>
          <a:p>
            <a:pPr lvl="1">
              <a:buFont typeface="Wingdings" charset="2"/>
              <a:buChar char="§"/>
            </a:pPr>
            <a:r>
              <a:rPr lang="en-US" sz="2200" dirty="0"/>
              <a:t>Upgrade existing assets to accommodate feedstock received through the implementation of AB 1826</a:t>
            </a:r>
          </a:p>
          <a:p>
            <a:pPr lvl="2">
              <a:buFont typeface="Arial"/>
              <a:buChar char="•"/>
            </a:pPr>
            <a:r>
              <a:rPr lang="en-US" sz="2000" dirty="0"/>
              <a:t>Improved ability to manage contamination</a:t>
            </a:r>
          </a:p>
          <a:p>
            <a:pPr lvl="2">
              <a:buFont typeface="Arial"/>
              <a:buChar char="•"/>
            </a:pPr>
            <a:r>
              <a:rPr lang="en-US" sz="2000" dirty="0"/>
              <a:t>Long-term, financeable, energy contracts (electricity or pipeline RNG)</a:t>
            </a:r>
          </a:p>
          <a:p>
            <a:pPr lvl="1">
              <a:buFont typeface="Wingdings" charset="2"/>
              <a:buChar char="§"/>
            </a:pPr>
            <a:r>
              <a:rPr lang="en-US" sz="2200" dirty="0"/>
              <a:t>Convert compost facilities to in-vessel AD</a:t>
            </a:r>
          </a:p>
          <a:p>
            <a:pPr marL="457200" lvl="1" indent="0">
              <a:buNone/>
            </a:pPr>
            <a:endParaRPr lang="en-US" sz="2200" dirty="0"/>
          </a:p>
          <a:p>
            <a:r>
              <a:rPr lang="en-US" sz="2400" dirty="0"/>
              <a:t>New facilities</a:t>
            </a:r>
          </a:p>
          <a:p>
            <a:pPr lvl="1">
              <a:buFont typeface="Wingdings" charset="2"/>
              <a:buChar char="§"/>
            </a:pPr>
            <a:r>
              <a:rPr lang="en-US" sz="2200" dirty="0"/>
              <a:t>Improve geographic dispersion to reduce trucking costs</a:t>
            </a:r>
          </a:p>
          <a:p>
            <a:pPr lvl="1">
              <a:buFont typeface="Wingdings" charset="2"/>
              <a:buChar char="§"/>
            </a:pPr>
            <a:r>
              <a:rPr lang="en-US" sz="2200" dirty="0"/>
              <a:t>Add green waste capabilities within the County</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9632425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17" y="438119"/>
            <a:ext cx="9404723" cy="1400530"/>
          </a:xfrm>
        </p:spPr>
        <p:txBody>
          <a:bodyPr/>
          <a:lstStyle/>
          <a:p>
            <a:r>
              <a:rPr lang="en-US" dirty="0" smtClean="0"/>
              <a:t>Market Champion Approach</a:t>
            </a:r>
            <a:endParaRPr lang="en-US" dirty="0"/>
          </a:p>
        </p:txBody>
      </p:sp>
      <p:sp>
        <p:nvSpPr>
          <p:cNvPr id="3" name="Content Placeholder 2"/>
          <p:cNvSpPr>
            <a:spLocks noGrp="1"/>
          </p:cNvSpPr>
          <p:nvPr>
            <p:ph idx="1"/>
          </p:nvPr>
        </p:nvSpPr>
        <p:spPr>
          <a:xfrm>
            <a:off x="1059521" y="2038318"/>
            <a:ext cx="8946541" cy="4195481"/>
          </a:xfrm>
        </p:spPr>
        <p:txBody>
          <a:bodyPr>
            <a:normAutofit/>
          </a:bodyPr>
          <a:lstStyle/>
          <a:p>
            <a:r>
              <a:rPr lang="en-US" sz="2400" dirty="0"/>
              <a:t>Create an ecosystem that provides businesses value from sustainable organics management</a:t>
            </a:r>
          </a:p>
          <a:p>
            <a:pPr lvl="1">
              <a:buFont typeface="Wingdings" charset="2"/>
              <a:buChar char="§"/>
            </a:pPr>
            <a:r>
              <a:rPr lang="en-US" sz="2200" dirty="0"/>
              <a:t>Promotion/</a:t>
            </a:r>
            <a:r>
              <a:rPr lang="en-US" sz="2200" dirty="0" smtClean="0"/>
              <a:t>Visibility</a:t>
            </a:r>
          </a:p>
          <a:p>
            <a:pPr lvl="1">
              <a:buFont typeface="Wingdings" charset="2"/>
              <a:buChar char="§"/>
            </a:pPr>
            <a:endParaRPr lang="en-US" sz="2200" dirty="0"/>
          </a:p>
          <a:p>
            <a:pPr lvl="1">
              <a:buFont typeface="Wingdings" charset="2"/>
              <a:buChar char="§"/>
            </a:pPr>
            <a:r>
              <a:rPr lang="en-US" sz="2200" dirty="0" smtClean="0"/>
              <a:t>Information Exchange</a:t>
            </a:r>
          </a:p>
          <a:p>
            <a:pPr lvl="1">
              <a:buFont typeface="Wingdings" charset="2"/>
              <a:buChar char="§"/>
            </a:pPr>
            <a:endParaRPr lang="en-US" sz="2200" dirty="0"/>
          </a:p>
          <a:p>
            <a:pPr lvl="1">
              <a:buFont typeface="Wingdings" charset="2"/>
              <a:buChar char="§"/>
            </a:pPr>
            <a:r>
              <a:rPr lang="en-US" sz="2200" dirty="0" smtClean="0"/>
              <a:t>Engage SMUD customers</a:t>
            </a:r>
            <a:endParaRPr lang="en-US" sz="2200"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30240003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mr-IN" dirty="0" smtClean="0"/>
              <a:t>–</a:t>
            </a:r>
            <a:r>
              <a:rPr lang="en-US" dirty="0" smtClean="0"/>
              <a:t> Infrastructure Development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53753184"/>
              </p:ext>
            </p:extLst>
          </p:nvPr>
        </p:nvGraphicFramePr>
        <p:xfrm>
          <a:off x="2266120" y="1970899"/>
          <a:ext cx="7119213" cy="4072368"/>
        </p:xfrm>
        <a:graphic>
          <a:graphicData uri="http://schemas.openxmlformats.org/presentationml/2006/ole">
            <mc:AlternateContent xmlns:mc="http://schemas.openxmlformats.org/markup-compatibility/2006">
              <mc:Choice xmlns:v="urn:schemas-microsoft-com:vml" Requires="v">
                <p:oleObj spid="_x0000_s1041" name="Document" r:id="rId3" imgW="6083300" imgH="3479800" progId="Word.Document.12">
                  <p:embed/>
                </p:oleObj>
              </mc:Choice>
              <mc:Fallback>
                <p:oleObj name="Document" r:id="rId3" imgW="6083300" imgH="3479800" progId="Word.Document.12">
                  <p:embed/>
                  <p:pic>
                    <p:nvPicPr>
                      <p:cNvPr id="0" name=""/>
                      <p:cNvPicPr/>
                      <p:nvPr/>
                    </p:nvPicPr>
                    <p:blipFill>
                      <a:blip r:embed="rId4"/>
                      <a:stretch>
                        <a:fillRect/>
                      </a:stretch>
                    </p:blipFill>
                    <p:spPr>
                      <a:xfrm>
                        <a:off x="2266120" y="1970899"/>
                        <a:ext cx="7119213" cy="4072368"/>
                      </a:xfrm>
                      <a:prstGeom prst="rect">
                        <a:avLst/>
                      </a:prstGeom>
                    </p:spPr>
                  </p:pic>
                </p:oleObj>
              </mc:Fallback>
            </mc:AlternateContent>
          </a:graphicData>
        </a:graphic>
      </p:graphicFrame>
      <p:pic>
        <p:nvPicPr>
          <p:cNvPr id="6" name="Picture 5" descr="logo_TSS.jpg"/>
          <p:cNvPicPr/>
          <p:nvPr/>
        </p:nvPicPr>
        <p:blipFill>
          <a:blip r:embed="rId5"/>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23844807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mr-IN" dirty="0" smtClean="0"/>
              <a:t>–</a:t>
            </a:r>
            <a:r>
              <a:rPr lang="en-US" dirty="0" smtClean="0"/>
              <a:t> Infrastructure Development (cont’d)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93853333"/>
              </p:ext>
            </p:extLst>
          </p:nvPr>
        </p:nvGraphicFramePr>
        <p:xfrm>
          <a:off x="1587917" y="2131419"/>
          <a:ext cx="8629898" cy="3387100"/>
        </p:xfrm>
        <a:graphic>
          <a:graphicData uri="http://schemas.openxmlformats.org/presentationml/2006/ole">
            <mc:AlternateContent xmlns:mc="http://schemas.openxmlformats.org/markup-compatibility/2006">
              <mc:Choice xmlns:v="urn:schemas-microsoft-com:vml" Requires="v">
                <p:oleObj spid="_x0000_s2065" name="Document" r:id="rId3" imgW="6083300" imgH="2387600" progId="Word.Document.12">
                  <p:embed/>
                </p:oleObj>
              </mc:Choice>
              <mc:Fallback>
                <p:oleObj name="Document" r:id="rId3" imgW="6083300" imgH="2387600" progId="Word.Document.12">
                  <p:embed/>
                  <p:pic>
                    <p:nvPicPr>
                      <p:cNvPr id="0" name=""/>
                      <p:cNvPicPr/>
                      <p:nvPr/>
                    </p:nvPicPr>
                    <p:blipFill>
                      <a:blip r:embed="rId4"/>
                      <a:stretch>
                        <a:fillRect/>
                      </a:stretch>
                    </p:blipFill>
                    <p:spPr>
                      <a:xfrm>
                        <a:off x="1587917" y="2131419"/>
                        <a:ext cx="8629898" cy="3387100"/>
                      </a:xfrm>
                      <a:prstGeom prst="rect">
                        <a:avLst/>
                      </a:prstGeom>
                    </p:spPr>
                  </p:pic>
                </p:oleObj>
              </mc:Fallback>
            </mc:AlternateContent>
          </a:graphicData>
        </a:graphic>
      </p:graphicFrame>
      <p:pic>
        <p:nvPicPr>
          <p:cNvPr id="6" name="Picture 5" descr="logo_TSS.jpg"/>
          <p:cNvPicPr/>
          <p:nvPr/>
        </p:nvPicPr>
        <p:blipFill>
          <a:blip r:embed="rId5"/>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15752629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mr-IN" dirty="0" smtClean="0"/>
              <a:t>–</a:t>
            </a:r>
            <a:r>
              <a:rPr lang="en-US" dirty="0" smtClean="0"/>
              <a:t> Infrastructure Development (cont’d)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66170177"/>
              </p:ext>
            </p:extLst>
          </p:nvPr>
        </p:nvGraphicFramePr>
        <p:xfrm>
          <a:off x="1711859" y="2018250"/>
          <a:ext cx="8111841" cy="4420022"/>
        </p:xfrm>
        <a:graphic>
          <a:graphicData uri="http://schemas.openxmlformats.org/presentationml/2006/ole">
            <mc:AlternateContent xmlns:mc="http://schemas.openxmlformats.org/markup-compatibility/2006">
              <mc:Choice xmlns:v="urn:schemas-microsoft-com:vml" Requires="v">
                <p:oleObj spid="_x0000_s3089" name="Document" r:id="rId3" imgW="6083300" imgH="3314700" progId="Word.Document.12">
                  <p:embed/>
                </p:oleObj>
              </mc:Choice>
              <mc:Fallback>
                <p:oleObj name="Document" r:id="rId3" imgW="6083300" imgH="3314700" progId="Word.Document.12">
                  <p:embed/>
                  <p:pic>
                    <p:nvPicPr>
                      <p:cNvPr id="0" name=""/>
                      <p:cNvPicPr/>
                      <p:nvPr/>
                    </p:nvPicPr>
                    <p:blipFill>
                      <a:blip r:embed="rId4"/>
                      <a:stretch>
                        <a:fillRect/>
                      </a:stretch>
                    </p:blipFill>
                    <p:spPr>
                      <a:xfrm>
                        <a:off x="1711859" y="2018250"/>
                        <a:ext cx="8111841" cy="4420022"/>
                      </a:xfrm>
                      <a:prstGeom prst="rect">
                        <a:avLst/>
                      </a:prstGeom>
                    </p:spPr>
                  </p:pic>
                </p:oleObj>
              </mc:Fallback>
            </mc:AlternateContent>
          </a:graphicData>
        </a:graphic>
      </p:graphicFrame>
      <p:pic>
        <p:nvPicPr>
          <p:cNvPr id="6" name="Picture 5" descr="logo_TSS.jpg"/>
          <p:cNvPicPr/>
          <p:nvPr/>
        </p:nvPicPr>
        <p:blipFill>
          <a:blip r:embed="rId5"/>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16908028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mr-IN" dirty="0" smtClean="0"/>
              <a:t>–</a:t>
            </a:r>
            <a:r>
              <a:rPr lang="en-US" dirty="0" smtClean="0"/>
              <a:t> Infrastructure Development (cont’d)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
        <p:nvSpPr>
          <p:cNvPr id="6" name="Content Placeholder 2"/>
          <p:cNvSpPr>
            <a:spLocks noGrp="1"/>
          </p:cNvSpPr>
          <p:nvPr>
            <p:ph idx="1"/>
          </p:nvPr>
        </p:nvSpPr>
        <p:spPr>
          <a:xfrm>
            <a:off x="1059522" y="2323851"/>
            <a:ext cx="8946541" cy="4534149"/>
          </a:xfrm>
        </p:spPr>
        <p:txBody>
          <a:bodyPr>
            <a:normAutofit/>
          </a:bodyPr>
          <a:lstStyle/>
          <a:p>
            <a:r>
              <a:rPr lang="en-US" sz="2400" dirty="0" smtClean="0"/>
              <a:t>For each of the subtasks key milestones were identified</a:t>
            </a:r>
          </a:p>
          <a:p>
            <a:endParaRPr lang="en-US" sz="2400" dirty="0" smtClean="0"/>
          </a:p>
          <a:p>
            <a:r>
              <a:rPr lang="en-US" sz="2400" dirty="0" smtClean="0"/>
              <a:t>Each milestone was assigned success metrics (one or more) </a:t>
            </a:r>
          </a:p>
          <a:p>
            <a:endParaRPr lang="en-US" sz="2400" dirty="0" smtClean="0"/>
          </a:p>
          <a:p>
            <a:r>
              <a:rPr lang="en-US" sz="2400" dirty="0" smtClean="0"/>
              <a:t>A schedule for the milestones achievement was also included in the SIP</a:t>
            </a:r>
            <a:endParaRPr lang="en-US" sz="2400" dirty="0"/>
          </a:p>
          <a:p>
            <a:endParaRPr lang="en-US" sz="2400" dirty="0"/>
          </a:p>
        </p:txBody>
      </p:sp>
      <p:pic>
        <p:nvPicPr>
          <p:cNvPr id="7" name="Picture 6"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42332293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r>
              <a:rPr lang="mr-IN" dirty="0"/>
              <a:t>–</a:t>
            </a:r>
            <a:r>
              <a:rPr lang="en-US" dirty="0"/>
              <a:t> </a:t>
            </a:r>
            <a:r>
              <a:rPr lang="en-US" dirty="0" smtClean="0"/>
              <a:t>Market Champion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19610961"/>
              </p:ext>
            </p:extLst>
          </p:nvPr>
        </p:nvGraphicFramePr>
        <p:xfrm>
          <a:off x="759255" y="2111716"/>
          <a:ext cx="9619125" cy="3976173"/>
        </p:xfrm>
        <a:graphic>
          <a:graphicData uri="http://schemas.openxmlformats.org/presentationml/2006/ole">
            <mc:AlternateContent xmlns:mc="http://schemas.openxmlformats.org/markup-compatibility/2006">
              <mc:Choice xmlns:v="urn:schemas-microsoft-com:vml" Requires="v">
                <p:oleObj spid="_x0000_s5136" name="Document" r:id="rId3" imgW="6083300" imgH="2514600" progId="Word.Document.12">
                  <p:embed/>
                </p:oleObj>
              </mc:Choice>
              <mc:Fallback>
                <p:oleObj name="Document" r:id="rId3" imgW="6083300" imgH="2514600" progId="Word.Document.12">
                  <p:embed/>
                  <p:pic>
                    <p:nvPicPr>
                      <p:cNvPr id="0" name=""/>
                      <p:cNvPicPr/>
                      <p:nvPr/>
                    </p:nvPicPr>
                    <p:blipFill>
                      <a:blip r:embed="rId4"/>
                      <a:stretch>
                        <a:fillRect/>
                      </a:stretch>
                    </p:blipFill>
                    <p:spPr>
                      <a:xfrm>
                        <a:off x="759255" y="2111716"/>
                        <a:ext cx="9619125" cy="3976173"/>
                      </a:xfrm>
                      <a:prstGeom prst="rect">
                        <a:avLst/>
                      </a:prstGeom>
                    </p:spPr>
                  </p:pic>
                </p:oleObj>
              </mc:Fallback>
            </mc:AlternateContent>
          </a:graphicData>
        </a:graphic>
      </p:graphicFrame>
      <p:pic>
        <p:nvPicPr>
          <p:cNvPr id="6" name="Picture 5" descr="logo_TSS.jpg"/>
          <p:cNvPicPr/>
          <p:nvPr/>
        </p:nvPicPr>
        <p:blipFill>
          <a:blip r:embed="rId5"/>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40707211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SMUD?</a:t>
            </a:r>
            <a:endParaRPr lang="en-US" dirty="0"/>
          </a:p>
        </p:txBody>
      </p:sp>
      <p:sp>
        <p:nvSpPr>
          <p:cNvPr id="3" name="Content Placeholder 2"/>
          <p:cNvSpPr>
            <a:spLocks noGrp="1"/>
          </p:cNvSpPr>
          <p:nvPr>
            <p:ph idx="1"/>
          </p:nvPr>
        </p:nvSpPr>
        <p:spPr>
          <a:xfrm>
            <a:off x="1103312" y="1790131"/>
            <a:ext cx="8946541" cy="4195481"/>
          </a:xfrm>
        </p:spPr>
        <p:txBody>
          <a:bodyPr/>
          <a:lstStyle/>
          <a:p>
            <a:r>
              <a:rPr lang="en-US" dirty="0" smtClean="0"/>
              <a:t>Organic and food waste recycling is becoming increasingly mandated throughout California</a:t>
            </a:r>
          </a:p>
          <a:p>
            <a:r>
              <a:rPr lang="en-US" dirty="0" smtClean="0"/>
              <a:t>This recycling includes conversion into renewable electricity and biogas/biomethane</a:t>
            </a:r>
          </a:p>
          <a:p>
            <a:r>
              <a:rPr lang="en-US" dirty="0" smtClean="0"/>
              <a:t>SMUD along with other community-based stakeholders are currently formulating strategies to divert organic/food waste for electricity generation and co-production of other value-added products</a:t>
            </a:r>
          </a:p>
          <a:p>
            <a:r>
              <a:rPr lang="en-US" dirty="0" smtClean="0"/>
              <a:t>SMUD has a long history of promoting sustainable best practices, deploying emerging alternative energy technologies, and implementing policies to benefit the community it </a:t>
            </a:r>
            <a:r>
              <a:rPr lang="en-US" dirty="0" smtClean="0"/>
              <a:t>serves</a:t>
            </a:r>
          </a:p>
          <a:p>
            <a:r>
              <a:rPr lang="en-US" dirty="0" smtClean="0"/>
              <a:t>SMUD connects with all of Sacramento </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pic>
        <p:nvPicPr>
          <p:cNvPr id="6" name="Picture 5"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17037117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14" y="438118"/>
            <a:ext cx="9404723" cy="1400530"/>
          </a:xfrm>
        </p:spPr>
        <p:txBody>
          <a:bodyPr/>
          <a:lstStyle/>
          <a:p>
            <a:r>
              <a:rPr lang="en-US" dirty="0"/>
              <a:t>Recommendations </a:t>
            </a:r>
            <a:r>
              <a:rPr lang="mr-IN" dirty="0"/>
              <a:t>–</a:t>
            </a:r>
            <a:r>
              <a:rPr lang="en-US" dirty="0"/>
              <a:t> </a:t>
            </a:r>
            <a:r>
              <a:rPr lang="en-US" dirty="0" smtClean="0"/>
              <a:t>Market Champion (cont’d)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32371781"/>
              </p:ext>
            </p:extLst>
          </p:nvPr>
        </p:nvGraphicFramePr>
        <p:xfrm>
          <a:off x="1664037" y="1776471"/>
          <a:ext cx="8261841" cy="4087800"/>
        </p:xfrm>
        <a:graphic>
          <a:graphicData uri="http://schemas.openxmlformats.org/presentationml/2006/ole">
            <mc:AlternateContent xmlns:mc="http://schemas.openxmlformats.org/markup-compatibility/2006">
              <mc:Choice xmlns:v="urn:schemas-microsoft-com:vml" Requires="v">
                <p:oleObj spid="_x0000_s6161" name="Document" r:id="rId3" imgW="6083300" imgH="3009900" progId="Word.Document.12">
                  <p:embed/>
                </p:oleObj>
              </mc:Choice>
              <mc:Fallback>
                <p:oleObj name="Document" r:id="rId3" imgW="6083300" imgH="3009900" progId="Word.Document.12">
                  <p:embed/>
                  <p:pic>
                    <p:nvPicPr>
                      <p:cNvPr id="0" name=""/>
                      <p:cNvPicPr/>
                      <p:nvPr/>
                    </p:nvPicPr>
                    <p:blipFill>
                      <a:blip r:embed="rId4"/>
                      <a:stretch>
                        <a:fillRect/>
                      </a:stretch>
                    </p:blipFill>
                    <p:spPr>
                      <a:xfrm>
                        <a:off x="1664037" y="1776471"/>
                        <a:ext cx="8261841" cy="4087800"/>
                      </a:xfrm>
                      <a:prstGeom prst="rect">
                        <a:avLst/>
                      </a:prstGeom>
                    </p:spPr>
                  </p:pic>
                </p:oleObj>
              </mc:Fallback>
            </mc:AlternateContent>
          </a:graphicData>
        </a:graphic>
      </p:graphicFrame>
      <p:sp>
        <p:nvSpPr>
          <p:cNvPr id="6" name="Rectangle 5"/>
          <p:cNvSpPr/>
          <p:nvPr/>
        </p:nvSpPr>
        <p:spPr>
          <a:xfrm>
            <a:off x="2215981" y="5980837"/>
            <a:ext cx="6096000" cy="877163"/>
          </a:xfrm>
          <a:prstGeom prst="rect">
            <a:avLst/>
          </a:prstGeom>
        </p:spPr>
        <p:txBody>
          <a:bodyPr>
            <a:spAutoFit/>
          </a:bodyPr>
          <a:lstStyle/>
          <a:p>
            <a:pPr marL="342900" lvl="1" indent="-342900">
              <a:spcBef>
                <a:spcPts val="1000"/>
              </a:spcBef>
              <a:buClr>
                <a:schemeClr val="accent1"/>
              </a:buClr>
              <a:buSzPct val="80000"/>
              <a:buFont typeface="Wingdings 3" charset="2"/>
              <a:buChar char=""/>
            </a:pPr>
            <a:r>
              <a:rPr lang="en-US" sz="1700" dirty="0" smtClean="0">
                <a:latin typeface="+mj-lt"/>
                <a:ea typeface="+mj-ea"/>
                <a:cs typeface="+mj-cs"/>
              </a:rPr>
              <a:t>Similar to the infrastructure recommendations, milestones, </a:t>
            </a:r>
            <a:r>
              <a:rPr lang="en-US" sz="1700" dirty="0" smtClean="0">
                <a:latin typeface="+mj-lt"/>
                <a:ea typeface="+mj-ea"/>
                <a:cs typeface="+mj-cs"/>
              </a:rPr>
              <a:t>metrics, </a:t>
            </a:r>
            <a:r>
              <a:rPr lang="en-US" sz="1700" dirty="0" smtClean="0">
                <a:latin typeface="+mj-lt"/>
                <a:ea typeface="+mj-ea"/>
                <a:cs typeface="+mj-cs"/>
              </a:rPr>
              <a:t>and schedule is included in the SIP</a:t>
            </a:r>
            <a:endParaRPr lang="en-US" sz="1700" dirty="0">
              <a:latin typeface="+mj-lt"/>
              <a:ea typeface="+mj-ea"/>
              <a:cs typeface="+mj-cs"/>
            </a:endParaRPr>
          </a:p>
        </p:txBody>
      </p:sp>
      <p:pic>
        <p:nvPicPr>
          <p:cNvPr id="7" name="Picture 6" descr="logo_TSS.jpg"/>
          <p:cNvPicPr/>
          <p:nvPr/>
        </p:nvPicPr>
        <p:blipFill>
          <a:blip r:embed="rId5"/>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2569366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Bioenergy Technical Advisory Group Role</a:t>
            </a:r>
            <a:endParaRPr lang="en-US" dirty="0"/>
          </a:p>
        </p:txBody>
      </p:sp>
      <p:sp>
        <p:nvSpPr>
          <p:cNvPr id="3" name="Content Placeholder 2"/>
          <p:cNvSpPr>
            <a:spLocks noGrp="1"/>
          </p:cNvSpPr>
          <p:nvPr>
            <p:ph idx="1"/>
          </p:nvPr>
        </p:nvSpPr>
        <p:spPr>
          <a:xfrm>
            <a:off x="1132505" y="2417899"/>
            <a:ext cx="8946541" cy="4195481"/>
          </a:xfrm>
        </p:spPr>
        <p:txBody>
          <a:bodyPr/>
          <a:lstStyle/>
          <a:p>
            <a:r>
              <a:rPr lang="en-US" dirty="0"/>
              <a:t>SMUD is well positioned to solidify its position as a community leader and sustainability activist as a food waste market champion. With the expansion of the scope and role of the Biomass Technical Advisory Group (BTAG), this collaboration could become the permanent “home” for actions and discussions amongst partners involved in the Information Exchange and Promotion and Visibility elements of this plan. BTAG could serve an important role as a neutral third-party facilitator between interested stakeholders.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229931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065" y="1220138"/>
            <a:ext cx="9152598" cy="4195481"/>
          </a:xfrm>
        </p:spPr>
        <p:txBody>
          <a:bodyPr>
            <a:normAutofit/>
          </a:bodyPr>
          <a:lstStyle/>
          <a:p>
            <a:pPr marL="0" indent="0" algn="ctr">
              <a:buNone/>
            </a:pPr>
            <a:r>
              <a:rPr lang="en-US" sz="2400" dirty="0" smtClean="0"/>
              <a:t>Frederick Tornatore</a:t>
            </a:r>
          </a:p>
          <a:p>
            <a:pPr marL="0" indent="0" algn="ctr">
              <a:buNone/>
            </a:pPr>
            <a:r>
              <a:rPr lang="en-US" sz="2400" dirty="0" smtClean="0"/>
              <a:t>TSS Consultants</a:t>
            </a:r>
          </a:p>
          <a:p>
            <a:pPr marL="0" indent="0" algn="ctr">
              <a:buNone/>
            </a:pPr>
            <a:r>
              <a:rPr lang="en-US" sz="2400" dirty="0" smtClean="0"/>
              <a:t>Sacramento, CA</a:t>
            </a:r>
          </a:p>
          <a:p>
            <a:pPr marL="0" indent="0" algn="ctr">
              <a:buNone/>
            </a:pPr>
            <a:r>
              <a:rPr lang="en-US" sz="2400" dirty="0" smtClean="0"/>
              <a:t>(916) 601-0531</a:t>
            </a:r>
          </a:p>
          <a:p>
            <a:pPr marL="0" indent="0" algn="ctr">
              <a:buNone/>
            </a:pPr>
            <a:r>
              <a:rPr lang="en-US" sz="2400" dirty="0" smtClean="0">
                <a:hlinkClick r:id="rId2"/>
              </a:rPr>
              <a:t>fatoxic@tssconsultants.com</a:t>
            </a:r>
            <a:endParaRPr lang="en-US" sz="2400" dirty="0" smtClean="0"/>
          </a:p>
          <a:p>
            <a:pPr marL="0" indent="0" algn="ctr">
              <a:buNone/>
            </a:pPr>
            <a:r>
              <a:rPr lang="en-US" sz="2400" dirty="0" smtClean="0">
                <a:hlinkClick r:id="rId3"/>
              </a:rPr>
              <a:t>www.tssconsultants.com</a:t>
            </a:r>
            <a:endParaRPr lang="en-US" sz="2400" dirty="0" smtClean="0"/>
          </a:p>
          <a:p>
            <a:pPr marL="0" indent="0" algn="ctr">
              <a:buNone/>
            </a:pPr>
            <a:endParaRPr lang="en-US"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pic>
        <p:nvPicPr>
          <p:cNvPr id="5" name="Picture 4" descr="logo_TSS.jpg"/>
          <p:cNvPicPr/>
          <p:nvPr/>
        </p:nvPicPr>
        <p:blipFill>
          <a:blip r:embed="rId4"/>
          <a:stretch>
            <a:fillRect/>
          </a:stretch>
        </p:blipFill>
        <p:spPr>
          <a:xfrm>
            <a:off x="10359050" y="6031601"/>
            <a:ext cx="914400" cy="579755"/>
          </a:xfrm>
          <a:prstGeom prst="rect">
            <a:avLst/>
          </a:prstGeom>
        </p:spPr>
      </p:pic>
      <p:sp>
        <p:nvSpPr>
          <p:cNvPr id="2" name="TextBox 1"/>
          <p:cNvSpPr txBox="1"/>
          <p:nvPr/>
        </p:nvSpPr>
        <p:spPr>
          <a:xfrm>
            <a:off x="2554445" y="4949148"/>
            <a:ext cx="6459296" cy="646331"/>
          </a:xfrm>
          <a:prstGeom prst="rect">
            <a:avLst/>
          </a:prstGeom>
          <a:noFill/>
        </p:spPr>
        <p:txBody>
          <a:bodyPr wrap="none" rtlCol="0">
            <a:spAutoFit/>
          </a:bodyPr>
          <a:lstStyle/>
          <a:p>
            <a:pPr algn="ctr"/>
            <a:r>
              <a:rPr lang="en-US" dirty="0" smtClean="0"/>
              <a:t>TSS Biomass Reports and Presentations can be  found at:</a:t>
            </a:r>
          </a:p>
          <a:p>
            <a:pPr algn="ctr"/>
            <a:r>
              <a:rPr lang="en-US" dirty="0"/>
              <a:t> http://tssconsultants.com/reports-papers/</a:t>
            </a:r>
          </a:p>
        </p:txBody>
      </p:sp>
    </p:spTree>
    <p:extLst>
      <p:ext uri="{BB962C8B-B14F-4D97-AF65-F5344CB8AC3E}">
        <p14:creationId xmlns:p14="http://schemas.microsoft.com/office/powerpoint/2010/main" val="20707293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8810"/>
          </a:xfrm>
        </p:spPr>
        <p:txBody>
          <a:bodyPr/>
          <a:lstStyle/>
          <a:p>
            <a:r>
              <a:rPr lang="en-US" dirty="0" smtClean="0"/>
              <a:t>The Strategic Implementation </a:t>
            </a:r>
            <a:r>
              <a:rPr lang="en-US" dirty="0" smtClean="0"/>
              <a:t/>
            </a:r>
            <a:br>
              <a:rPr lang="en-US" dirty="0" smtClean="0"/>
            </a:br>
            <a:r>
              <a:rPr lang="en-US" dirty="0" smtClean="0"/>
              <a:t>Plan </a:t>
            </a:r>
            <a:endParaRPr lang="en-US" dirty="0"/>
          </a:p>
        </p:txBody>
      </p:sp>
      <p:sp>
        <p:nvSpPr>
          <p:cNvPr id="3" name="Content Placeholder 2"/>
          <p:cNvSpPr>
            <a:spLocks noGrp="1"/>
          </p:cNvSpPr>
          <p:nvPr>
            <p:ph idx="1"/>
          </p:nvPr>
        </p:nvSpPr>
        <p:spPr>
          <a:xfrm>
            <a:off x="986537" y="2096715"/>
            <a:ext cx="8946541" cy="4195481"/>
          </a:xfrm>
        </p:spPr>
        <p:txBody>
          <a:bodyPr>
            <a:normAutofit fontScale="92500" lnSpcReduction="10000"/>
          </a:bodyPr>
          <a:lstStyle/>
          <a:p>
            <a:r>
              <a:rPr lang="en-US" sz="2400" dirty="0" smtClean="0"/>
              <a:t>A five-year strategic and and sustainable implementation plan (the SIP) </a:t>
            </a:r>
            <a:r>
              <a:rPr lang="mr-IN" sz="2400" dirty="0" smtClean="0"/>
              <a:t>–</a:t>
            </a:r>
            <a:r>
              <a:rPr lang="en-US" sz="2400" dirty="0" smtClean="0"/>
              <a:t> </a:t>
            </a:r>
            <a:r>
              <a:rPr lang="en-US" sz="2400" dirty="0" smtClean="0"/>
              <a:t>focus on food waste</a:t>
            </a:r>
            <a:endParaRPr lang="en-US" sz="2400" dirty="0"/>
          </a:p>
          <a:p>
            <a:r>
              <a:rPr lang="en-US" sz="2400" dirty="0" smtClean="0"/>
              <a:t>Prepared for SMUD by TSS Consultants and Valley Vision as part of the coordinated food waste collection program tailored to SMUD and local stakeholders</a:t>
            </a:r>
          </a:p>
          <a:p>
            <a:r>
              <a:rPr lang="en-US" sz="2400" dirty="0" smtClean="0"/>
              <a:t>Improve the collection of food waste in the region for use in bioenergy facilities</a:t>
            </a:r>
          </a:p>
          <a:p>
            <a:r>
              <a:rPr lang="en-US" sz="2400" dirty="0" smtClean="0"/>
              <a:t>Address key regional gaps within the context of regulatory and legislative drivers</a:t>
            </a:r>
          </a:p>
          <a:p>
            <a:r>
              <a:rPr lang="en-US" sz="2400" dirty="0" smtClean="0"/>
              <a:t>Identify specific milestones and metrics for successful implementation</a:t>
            </a:r>
            <a:endParaRPr lang="en-US"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pic>
        <p:nvPicPr>
          <p:cNvPr id="5" name="Picture 4" descr="logo_TSS.jpg"/>
          <p:cNvPicPr/>
          <p:nvPr/>
        </p:nvPicPr>
        <p:blipFill>
          <a:blip r:embed="rId3"/>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3273285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a:t>
            </a:r>
            <a:r>
              <a:rPr lang="en-US" dirty="0" smtClean="0"/>
              <a:t>Approach</a:t>
            </a:r>
            <a:endParaRPr lang="en-US" dirty="0"/>
          </a:p>
        </p:txBody>
      </p:sp>
      <p:sp>
        <p:nvSpPr>
          <p:cNvPr id="3" name="Content Placeholder 2"/>
          <p:cNvSpPr>
            <a:spLocks noGrp="1"/>
          </p:cNvSpPr>
          <p:nvPr>
            <p:ph idx="1"/>
          </p:nvPr>
        </p:nvSpPr>
        <p:spPr>
          <a:xfrm>
            <a:off x="1074119" y="1644139"/>
            <a:ext cx="8946541" cy="4534149"/>
          </a:xfrm>
        </p:spPr>
        <p:txBody>
          <a:bodyPr>
            <a:normAutofit/>
          </a:bodyPr>
          <a:lstStyle/>
          <a:p>
            <a:r>
              <a:rPr lang="en-US" sz="2400" dirty="0" smtClean="0"/>
              <a:t>Policy drivers, legislative and regulatory mandates, and local enforcement </a:t>
            </a:r>
            <a:r>
              <a:rPr lang="en-US" sz="2400" dirty="0" smtClean="0"/>
              <a:t>actions</a:t>
            </a:r>
          </a:p>
          <a:p>
            <a:pPr marL="0" indent="0">
              <a:buNone/>
            </a:pPr>
            <a:endParaRPr lang="en-US" sz="2400" dirty="0" smtClean="0"/>
          </a:p>
          <a:p>
            <a:r>
              <a:rPr lang="en-US" sz="2400" dirty="0" smtClean="0"/>
              <a:t>Resource characterization and </a:t>
            </a:r>
            <a:r>
              <a:rPr lang="en-US" sz="2400" dirty="0" smtClean="0"/>
              <a:t>availability</a:t>
            </a:r>
            <a:endParaRPr lang="en-US" sz="2400" dirty="0" smtClean="0"/>
          </a:p>
          <a:p>
            <a:endParaRPr lang="en-US" sz="2400" dirty="0" smtClean="0"/>
          </a:p>
          <a:p>
            <a:r>
              <a:rPr lang="en-US" sz="2400" dirty="0" smtClean="0"/>
              <a:t>Stakeholder group </a:t>
            </a:r>
            <a:r>
              <a:rPr lang="en-US" sz="2400" dirty="0" smtClean="0"/>
              <a:t>meetings</a:t>
            </a:r>
            <a:endParaRPr lang="en-US" sz="2400" dirty="0"/>
          </a:p>
          <a:p>
            <a:endParaRPr lang="en-US" sz="2400" dirty="0"/>
          </a:p>
          <a:p>
            <a:r>
              <a:rPr lang="en-US" sz="2400" dirty="0" smtClean="0"/>
              <a:t>Recommendations, with </a:t>
            </a:r>
            <a:r>
              <a:rPr lang="en-US" sz="2400" dirty="0" smtClean="0"/>
              <a:t>specific milestones, schedule,</a:t>
            </a:r>
            <a:r>
              <a:rPr lang="en-US" sz="2400" dirty="0"/>
              <a:t> </a:t>
            </a:r>
            <a:r>
              <a:rPr lang="en-US" sz="2400" dirty="0" smtClean="0"/>
              <a:t>and control </a:t>
            </a:r>
            <a:r>
              <a:rPr lang="en-US" sz="2400" dirty="0" smtClean="0"/>
              <a:t>mechanisms</a:t>
            </a:r>
            <a:endParaRPr lang="en-US" sz="2600"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pic>
        <p:nvPicPr>
          <p:cNvPr id="5" name="Picture 4" descr="logo_TSS.jpg"/>
          <p:cNvPicPr/>
          <p:nvPr/>
        </p:nvPicPr>
        <p:blipFill>
          <a:blip r:embed="rId3"/>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1029580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Drivers, Mandates, and Local Enforcements Actions</a:t>
            </a:r>
            <a:endParaRPr lang="en-US" dirty="0"/>
          </a:p>
        </p:txBody>
      </p:sp>
      <p:sp>
        <p:nvSpPr>
          <p:cNvPr id="3" name="Content Placeholder 2"/>
          <p:cNvSpPr>
            <a:spLocks noGrp="1"/>
          </p:cNvSpPr>
          <p:nvPr>
            <p:ph idx="1"/>
          </p:nvPr>
        </p:nvSpPr>
        <p:spPr>
          <a:xfrm>
            <a:off x="1089697" y="1950100"/>
            <a:ext cx="8946541" cy="4534149"/>
          </a:xfrm>
        </p:spPr>
        <p:txBody>
          <a:bodyPr>
            <a:normAutofit fontScale="92500" lnSpcReduction="10000"/>
          </a:bodyPr>
          <a:lstStyle/>
          <a:p>
            <a:pPr marL="0" indent="0">
              <a:buNone/>
            </a:pPr>
            <a:endParaRPr lang="en-US" sz="2400" dirty="0" smtClean="0"/>
          </a:p>
          <a:p>
            <a:r>
              <a:rPr lang="en-US" sz="2400" dirty="0" smtClean="0"/>
              <a:t>AB 1826 </a:t>
            </a:r>
            <a:r>
              <a:rPr lang="mr-IN" sz="2400" dirty="0" smtClean="0"/>
              <a:t>–</a:t>
            </a:r>
            <a:r>
              <a:rPr lang="en-US" sz="2400" dirty="0" smtClean="0"/>
              <a:t> commercial  organic/food waste recycling phase-in</a:t>
            </a:r>
          </a:p>
          <a:p>
            <a:r>
              <a:rPr lang="en-US" sz="2400" dirty="0" smtClean="0"/>
              <a:t>AB 1383 </a:t>
            </a:r>
            <a:r>
              <a:rPr lang="mr-IN" sz="2400" dirty="0" smtClean="0"/>
              <a:t>–</a:t>
            </a:r>
            <a:r>
              <a:rPr lang="en-US" sz="2400" dirty="0" smtClean="0"/>
              <a:t> reduction of short-lived climate pollutants such as methane.  Aims for a 75% reduction in the level of statewide disposal of organic waste by </a:t>
            </a:r>
            <a:r>
              <a:rPr lang="en-US" sz="2400" dirty="0" smtClean="0"/>
              <a:t>2025.  Regulations currently being drafted by CalRecycle</a:t>
            </a:r>
            <a:endParaRPr lang="en-US" sz="2400" dirty="0" smtClean="0"/>
          </a:p>
          <a:p>
            <a:r>
              <a:rPr lang="en-US" sz="2400" dirty="0" smtClean="0"/>
              <a:t>AB1594 </a:t>
            </a:r>
            <a:r>
              <a:rPr lang="mr-IN" sz="2400" dirty="0" smtClean="0"/>
              <a:t>–</a:t>
            </a:r>
            <a:r>
              <a:rPr lang="en-US" sz="2400" dirty="0" smtClean="0"/>
              <a:t> elimination of diversion credits for using organic material as landfill alternative daily cover</a:t>
            </a:r>
          </a:p>
          <a:p>
            <a:r>
              <a:rPr lang="en-US" sz="2400" dirty="0" smtClean="0"/>
              <a:t>Several other climate change, waste diversion, and renewable energy legislation and policy vehicles (SB 350, AB32, AB 2494, etc.)</a:t>
            </a:r>
          </a:p>
          <a:p>
            <a:r>
              <a:rPr lang="en-US" sz="2400" dirty="0" smtClean="0"/>
              <a:t>SWA ordinance per AB 1826 and </a:t>
            </a:r>
            <a:r>
              <a:rPr lang="en-US" sz="2400" dirty="0" err="1" smtClean="0"/>
              <a:t>WasteRight</a:t>
            </a:r>
            <a:r>
              <a:rPr lang="en-US" sz="2400" dirty="0" smtClean="0"/>
              <a:t> Sacramento</a:t>
            </a:r>
          </a:p>
          <a:p>
            <a:endParaRPr lang="en-US" sz="2400" dirty="0" smtClean="0"/>
          </a:p>
          <a:p>
            <a:pPr lvl="1"/>
            <a:endParaRPr lang="en-US" sz="2200"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pic>
        <p:nvPicPr>
          <p:cNvPr id="5" name="Picture 4" descr="logo_TSS.jpg"/>
          <p:cNvPicPr/>
          <p:nvPr/>
        </p:nvPicPr>
        <p:blipFill>
          <a:blip r:embed="rId3"/>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3052716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Characterization and Availability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While the SIP focuses on food waste, food waste can be collected in both single-stream or co-mingled sources.</a:t>
            </a:r>
          </a:p>
          <a:p>
            <a:r>
              <a:rPr lang="en-US" dirty="0" smtClean="0"/>
              <a:t>To account for this the resource (aka feedstock for conversion to electricity and biomethane) characterization evaluated food waste and green, including urban green waste, landscape and pruning waste (non-agricultural, nonhazardous wood waste, and food-soiled paper waste that is mixed in with food waste.</a:t>
            </a:r>
          </a:p>
          <a:p>
            <a:r>
              <a:rPr lang="en-US" dirty="0" smtClean="0"/>
              <a:t>These potential feedstock were then evaluated per their gross, technical, and economic availability.</a:t>
            </a:r>
          </a:p>
          <a:p>
            <a:r>
              <a:rPr lang="en-US" dirty="0" smtClean="0"/>
              <a:t>Economic availability is key </a:t>
            </a:r>
            <a:r>
              <a:rPr lang="mr-IN" dirty="0" smtClean="0"/>
              <a:t>–</a:t>
            </a:r>
            <a:r>
              <a:rPr lang="en-US" dirty="0" smtClean="0"/>
              <a:t> it is identified by evaluating the the total amount technically available, the subtracting that fraction that is currently collected and used for bioenergy or composting </a:t>
            </a:r>
          </a:p>
          <a:p>
            <a:r>
              <a:rPr lang="en-US" dirty="0" smtClean="0"/>
              <a:t>The economic potential was calculated to be ~ 72,000 BDT annually</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37651442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Group Meetings</a:t>
            </a:r>
            <a:endParaRPr lang="en-US" dirty="0"/>
          </a:p>
        </p:txBody>
      </p:sp>
      <p:sp>
        <p:nvSpPr>
          <p:cNvPr id="3" name="Content Placeholder 2"/>
          <p:cNvSpPr>
            <a:spLocks noGrp="1"/>
          </p:cNvSpPr>
          <p:nvPr>
            <p:ph idx="1"/>
          </p:nvPr>
        </p:nvSpPr>
        <p:spPr>
          <a:xfrm>
            <a:off x="1104293" y="1760310"/>
            <a:ext cx="8946541" cy="4534149"/>
          </a:xfrm>
        </p:spPr>
        <p:txBody>
          <a:bodyPr>
            <a:normAutofit fontScale="70000" lnSpcReduction="20000"/>
          </a:bodyPr>
          <a:lstStyle/>
          <a:p>
            <a:r>
              <a:rPr lang="en-US" sz="2400" dirty="0" smtClean="0"/>
              <a:t>Need for input from generators, haulers, conversion proponents, and regulators</a:t>
            </a:r>
          </a:p>
          <a:p>
            <a:r>
              <a:rPr lang="en-US" sz="2400" dirty="0" smtClean="0"/>
              <a:t>Four meetings were held in 2017</a:t>
            </a:r>
          </a:p>
          <a:p>
            <a:pPr marL="0" indent="0">
              <a:buNone/>
            </a:pPr>
            <a:endParaRPr lang="en-US" sz="2400" dirty="0" smtClean="0"/>
          </a:p>
          <a:p>
            <a:pPr lvl="1">
              <a:buFont typeface="Wingdings" charset="2"/>
              <a:buChar char="§"/>
            </a:pPr>
            <a:r>
              <a:rPr lang="en-US" sz="2200" dirty="0" smtClean="0"/>
              <a:t>February 23</a:t>
            </a:r>
            <a:r>
              <a:rPr lang="en-US" sz="2200" baseline="30000" dirty="0" smtClean="0"/>
              <a:t>rd</a:t>
            </a:r>
            <a:r>
              <a:rPr lang="en-US" sz="2200" dirty="0" smtClean="0"/>
              <a:t> </a:t>
            </a:r>
            <a:r>
              <a:rPr lang="mr-IN" sz="2200" dirty="0" smtClean="0"/>
              <a:t>–</a:t>
            </a:r>
            <a:r>
              <a:rPr lang="en-US" sz="2200" dirty="0" smtClean="0"/>
              <a:t> to establish foundational understanding of the region and discussion of market barriers and opportunities regarding organic/food waste </a:t>
            </a:r>
          </a:p>
          <a:p>
            <a:pPr lvl="1">
              <a:buFont typeface="Wingdings" charset="2"/>
              <a:buChar char="§"/>
            </a:pPr>
            <a:r>
              <a:rPr lang="en-US" sz="2200" dirty="0" smtClean="0"/>
              <a:t>May 31</a:t>
            </a:r>
            <a:r>
              <a:rPr lang="en-US" sz="2200" baseline="30000" dirty="0" smtClean="0"/>
              <a:t>st</a:t>
            </a:r>
            <a:r>
              <a:rPr lang="en-US" sz="2200" dirty="0" smtClean="0"/>
              <a:t> </a:t>
            </a:r>
            <a:r>
              <a:rPr lang="mr-IN" sz="2200" dirty="0" smtClean="0"/>
              <a:t>–</a:t>
            </a:r>
            <a:r>
              <a:rPr lang="en-US" sz="2200" dirty="0" smtClean="0"/>
              <a:t> evaluate, validate, and modify (as needed) the market barriers and </a:t>
            </a:r>
            <a:r>
              <a:rPr lang="en-US" sz="2200" dirty="0" err="1" smtClean="0"/>
              <a:t>opportunties</a:t>
            </a:r>
            <a:r>
              <a:rPr lang="en-US" sz="2200" dirty="0" smtClean="0"/>
              <a:t> identified in the first meeting.  This meeting was for generators only, no haulers so as to facilitate an  open discussion between generators.</a:t>
            </a:r>
          </a:p>
          <a:p>
            <a:pPr lvl="1">
              <a:buFont typeface="Wingdings" charset="2"/>
              <a:buChar char="§"/>
            </a:pPr>
            <a:r>
              <a:rPr lang="en-US" sz="2200" dirty="0" smtClean="0"/>
              <a:t>June 21</a:t>
            </a:r>
            <a:r>
              <a:rPr lang="en-US" sz="2200" baseline="30000" dirty="0" smtClean="0"/>
              <a:t>st</a:t>
            </a:r>
            <a:r>
              <a:rPr lang="en-US" sz="2200" dirty="0" smtClean="0"/>
              <a:t> </a:t>
            </a:r>
            <a:r>
              <a:rPr lang="mr-IN" sz="2200" dirty="0" smtClean="0"/>
              <a:t>–</a:t>
            </a:r>
            <a:r>
              <a:rPr lang="en-US" sz="2200" dirty="0" smtClean="0"/>
              <a:t> similar to May 31</a:t>
            </a:r>
            <a:r>
              <a:rPr lang="en-US" sz="2200" baseline="30000" dirty="0" smtClean="0"/>
              <a:t>st</a:t>
            </a:r>
            <a:r>
              <a:rPr lang="en-US" sz="2200" dirty="0" smtClean="0"/>
              <a:t> meeting, but only for waste haulers to facilitate open discussion </a:t>
            </a:r>
            <a:r>
              <a:rPr lang="en-US" sz="2200" dirty="0" smtClean="0"/>
              <a:t>without </a:t>
            </a:r>
            <a:r>
              <a:rPr lang="en-US" sz="2200" dirty="0" smtClean="0"/>
              <a:t>discussing details in front of clients</a:t>
            </a:r>
          </a:p>
          <a:p>
            <a:pPr lvl="1">
              <a:buFont typeface="Wingdings" charset="2"/>
              <a:buChar char="§"/>
            </a:pPr>
            <a:r>
              <a:rPr lang="en-US" sz="2200" dirty="0" smtClean="0"/>
              <a:t>August 16</a:t>
            </a:r>
            <a:r>
              <a:rPr lang="en-US" sz="2200" baseline="30000" dirty="0" smtClean="0"/>
              <a:t>th</a:t>
            </a:r>
            <a:r>
              <a:rPr lang="en-US" sz="2200" dirty="0" smtClean="0"/>
              <a:t> </a:t>
            </a:r>
            <a:r>
              <a:rPr lang="mr-IN" sz="2200" dirty="0" smtClean="0"/>
              <a:t>–</a:t>
            </a:r>
            <a:r>
              <a:rPr lang="en-US" sz="2200" dirty="0" smtClean="0"/>
              <a:t> for evaluation, validation, and modification of SIP recommendations and path </a:t>
            </a:r>
            <a:r>
              <a:rPr lang="en-US" sz="2200" dirty="0" smtClean="0"/>
              <a:t>forward</a:t>
            </a:r>
            <a:endParaRPr lang="en-US" sz="2200" dirty="0" smtClean="0"/>
          </a:p>
          <a:p>
            <a:endParaRPr lang="en-US" sz="2400" dirty="0" smtClean="0"/>
          </a:p>
          <a:p>
            <a:r>
              <a:rPr lang="en-US" sz="2400" dirty="0" smtClean="0"/>
              <a:t>The Stakeholder meetings provided the basis and backbone for the recommendations and implementation mechanisms presented in this SIP</a:t>
            </a:r>
            <a:endParaRPr lang="en-US" sz="2200"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pic>
        <p:nvPicPr>
          <p:cNvPr id="5" name="Picture 4" descr="logo_TSS.jpg"/>
          <p:cNvPicPr/>
          <p:nvPr/>
        </p:nvPicPr>
        <p:blipFill>
          <a:blip r:embed="rId3"/>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5620926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Group Meeting #1 </a:t>
            </a:r>
            <a:endParaRPr lang="en-US" dirty="0"/>
          </a:p>
        </p:txBody>
      </p:sp>
      <p:sp>
        <p:nvSpPr>
          <p:cNvPr id="3" name="Content Placeholder 2"/>
          <p:cNvSpPr>
            <a:spLocks noGrp="1"/>
          </p:cNvSpPr>
          <p:nvPr>
            <p:ph idx="1"/>
          </p:nvPr>
        </p:nvSpPr>
        <p:spPr>
          <a:xfrm>
            <a:off x="1103312" y="1585742"/>
            <a:ext cx="8946541" cy="4648140"/>
          </a:xfrm>
        </p:spPr>
        <p:txBody>
          <a:bodyPr>
            <a:normAutofit/>
          </a:bodyPr>
          <a:lstStyle/>
          <a:p>
            <a:r>
              <a:rPr lang="en-US" sz="1700" dirty="0" smtClean="0"/>
              <a:t>Discussion items</a:t>
            </a:r>
          </a:p>
          <a:p>
            <a:pPr lvl="1">
              <a:buFont typeface="Wingdings" charset="2"/>
              <a:buChar char="§"/>
            </a:pPr>
            <a:r>
              <a:rPr lang="en-US" sz="1500" dirty="0"/>
              <a:t>Identification and prioritization of issues, barriers, and potential solutions</a:t>
            </a:r>
          </a:p>
          <a:p>
            <a:pPr lvl="1">
              <a:buFont typeface="Wingdings" charset="2"/>
              <a:buChar char="§"/>
            </a:pPr>
            <a:r>
              <a:rPr lang="en-US" sz="1500" dirty="0"/>
              <a:t>Identification and evaluation of compliance strategies to meet existing regulatory, legislative, and policy drivers germane to the Sacramento region</a:t>
            </a:r>
          </a:p>
          <a:p>
            <a:pPr lvl="1">
              <a:buFont typeface="Wingdings" charset="2"/>
              <a:buChar char="§"/>
            </a:pPr>
            <a:r>
              <a:rPr lang="en-US" sz="1500" dirty="0"/>
              <a:t>Identification of regulatory and legislative gaps</a:t>
            </a:r>
          </a:p>
          <a:p>
            <a:pPr lvl="1">
              <a:buFont typeface="Wingdings" charset="2"/>
              <a:buChar char="§"/>
            </a:pPr>
            <a:r>
              <a:rPr lang="en-US" sz="1500" dirty="0"/>
              <a:t>Identification of research, development, deployment, and commercialization gaps</a:t>
            </a:r>
          </a:p>
          <a:p>
            <a:pPr lvl="1">
              <a:buFont typeface="Wingdings" charset="2"/>
              <a:buChar char="§"/>
            </a:pPr>
            <a:r>
              <a:rPr lang="en-US" sz="1500" dirty="0"/>
              <a:t>Identification of outreach and communication activities to be </a:t>
            </a:r>
            <a:r>
              <a:rPr lang="en-US" sz="1500" dirty="0" smtClean="0"/>
              <a:t>implemented</a:t>
            </a:r>
          </a:p>
          <a:p>
            <a:pPr lvl="1">
              <a:buFont typeface="Wingdings" charset="2"/>
              <a:buChar char="§"/>
            </a:pPr>
            <a:endParaRPr lang="en-US" sz="1400" dirty="0"/>
          </a:p>
          <a:p>
            <a:pPr marL="342900" lvl="1" indent="-342900"/>
            <a:r>
              <a:rPr lang="en-US" sz="1700" dirty="0" smtClean="0"/>
              <a:t>Attendees included:  Atlas </a:t>
            </a:r>
            <a:r>
              <a:rPr lang="en-US" sz="1700" dirty="0"/>
              <a:t>Disposal, Republic Services, Waste Management, Sacramento County Environmental Management Department, City of Sacramento Recycling and Solid Waste Division, Hyatt Hotel, Sacramento International Airport, UC Davis Medical Center, Civic Spark, ES Engineering, </a:t>
            </a:r>
            <a:r>
              <a:rPr lang="en-US" sz="1700" dirty="0" err="1"/>
              <a:t>Mulvaney’s</a:t>
            </a:r>
            <a:r>
              <a:rPr lang="en-US" sz="1700" dirty="0"/>
              <a:t> B&amp;L Restaurant, Costco, Sacramento County Department of Waste Management, Sacramento Metropolitan Air Quality Management District </a:t>
            </a:r>
          </a:p>
          <a:p>
            <a:pPr marL="290513" lvl="1">
              <a:buFont typeface="Wingdings" charset="2"/>
              <a:buChar char="§"/>
            </a:pPr>
            <a:endParaRPr lang="en-US" sz="1400" dirty="0" smtClean="0"/>
          </a:p>
          <a:p>
            <a:pPr lvl="1">
              <a:buFont typeface="Wingdings" charset="2"/>
              <a:buChar char="§"/>
            </a:pPr>
            <a:endParaRPr lang="en-US" sz="1400" dirty="0"/>
          </a:p>
          <a:p>
            <a:pPr lvl="1">
              <a:buFont typeface="Wingdings" charset="2"/>
              <a:buChar char="§"/>
            </a:pPr>
            <a:endParaRPr lang="en-US" sz="1400" dirty="0"/>
          </a:p>
          <a:p>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3342783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Group Meeting #2 </a:t>
            </a:r>
            <a:endParaRPr lang="en-US" dirty="0"/>
          </a:p>
        </p:txBody>
      </p:sp>
      <p:sp>
        <p:nvSpPr>
          <p:cNvPr id="3" name="Content Placeholder 2"/>
          <p:cNvSpPr>
            <a:spLocks noGrp="1"/>
          </p:cNvSpPr>
          <p:nvPr>
            <p:ph idx="1"/>
          </p:nvPr>
        </p:nvSpPr>
        <p:spPr>
          <a:xfrm>
            <a:off x="1103312" y="1585742"/>
            <a:ext cx="8946541" cy="4531346"/>
          </a:xfrm>
        </p:spPr>
        <p:txBody>
          <a:bodyPr>
            <a:normAutofit/>
          </a:bodyPr>
          <a:lstStyle/>
          <a:p>
            <a:r>
              <a:rPr lang="en-US" sz="1700" dirty="0" smtClean="0"/>
              <a:t>Discussion items</a:t>
            </a:r>
          </a:p>
          <a:p>
            <a:pPr lvl="1">
              <a:buFont typeface="Wingdings" charset="2"/>
              <a:buChar char="§"/>
            </a:pPr>
            <a:r>
              <a:rPr lang="en-US" sz="1600" dirty="0"/>
              <a:t>Identification and prioritization of issues, barriers, and potential solutions</a:t>
            </a:r>
          </a:p>
          <a:p>
            <a:pPr lvl="1">
              <a:buFont typeface="Wingdings" charset="2"/>
              <a:buChar char="§"/>
            </a:pPr>
            <a:r>
              <a:rPr lang="en-US" sz="1600" dirty="0"/>
              <a:t>Identification ways to generate value from AB 1826 compliance</a:t>
            </a:r>
          </a:p>
          <a:p>
            <a:pPr lvl="2">
              <a:buFont typeface="Wingdings" charset="2"/>
              <a:buChar char="§"/>
            </a:pPr>
            <a:r>
              <a:rPr lang="en-US" sz="1400" dirty="0"/>
              <a:t>Infrastructure needs (e.g. bins)</a:t>
            </a:r>
          </a:p>
          <a:p>
            <a:pPr lvl="2">
              <a:buFont typeface="Wingdings" charset="2"/>
              <a:buChar char="§"/>
            </a:pPr>
            <a:r>
              <a:rPr lang="en-US" sz="1400" dirty="0"/>
              <a:t>Marketing value</a:t>
            </a:r>
          </a:p>
          <a:p>
            <a:pPr lvl="2">
              <a:buFont typeface="Wingdings" charset="2"/>
              <a:buChar char="§"/>
            </a:pPr>
            <a:r>
              <a:rPr lang="en-US" sz="1400" dirty="0"/>
              <a:t>Communication and coordination</a:t>
            </a:r>
          </a:p>
          <a:p>
            <a:pPr lvl="2">
              <a:buFont typeface="Wingdings" charset="2"/>
              <a:buChar char="§"/>
            </a:pPr>
            <a:r>
              <a:rPr lang="en-US" sz="1400" dirty="0"/>
              <a:t>Training</a:t>
            </a:r>
          </a:p>
          <a:p>
            <a:pPr lvl="1">
              <a:buFont typeface="Wingdings" charset="2"/>
              <a:buChar char="§"/>
            </a:pPr>
            <a:endParaRPr lang="en-US" sz="1400" dirty="0"/>
          </a:p>
          <a:p>
            <a:pPr marL="342900" lvl="1" indent="-342900"/>
            <a:r>
              <a:rPr lang="en-US" sz="1700" dirty="0" smtClean="0"/>
              <a:t>Attendees included:  </a:t>
            </a:r>
            <a:r>
              <a:rPr lang="en-US" sz="1600" dirty="0"/>
              <a:t>Sacramento County Environmental Management Department, Hyatt Hotel, California State University Sacramento, Sacramento International Airport, Civic Spark, Sacramento County Department of Waste Management, Sacramento Regional Business Alliance, McDonalds, Fat Family Restaurants </a:t>
            </a:r>
            <a:endParaRPr lang="en-US" sz="1400" dirty="0" smtClean="0"/>
          </a:p>
          <a:p>
            <a:pPr lvl="1">
              <a:buFont typeface="Wingdings" charset="2"/>
              <a:buChar char="§"/>
            </a:pPr>
            <a:endParaRPr lang="en-US" sz="1400" dirty="0"/>
          </a:p>
          <a:p>
            <a:pPr lvl="1">
              <a:buFont typeface="Wingdings" charset="2"/>
              <a:buChar char="§"/>
            </a:pPr>
            <a:endParaRPr lang="en-US" sz="1400" dirty="0"/>
          </a:p>
          <a:p>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pic>
        <p:nvPicPr>
          <p:cNvPr id="5" name="Picture 4" descr="logo_TSS.jpg"/>
          <p:cNvPicPr/>
          <p:nvPr/>
        </p:nvPicPr>
        <p:blipFill>
          <a:blip r:embed="rId2"/>
          <a:stretch>
            <a:fillRect/>
          </a:stretch>
        </p:blipFill>
        <p:spPr>
          <a:xfrm>
            <a:off x="10359050" y="6031601"/>
            <a:ext cx="914400" cy="579755"/>
          </a:xfrm>
          <a:prstGeom prst="rect">
            <a:avLst/>
          </a:prstGeom>
        </p:spPr>
      </p:pic>
    </p:spTree>
    <p:extLst>
      <p:ext uri="{BB962C8B-B14F-4D97-AF65-F5344CB8AC3E}">
        <p14:creationId xmlns:p14="http://schemas.microsoft.com/office/powerpoint/2010/main" val="8285739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4416</TotalTime>
  <Words>1364</Words>
  <Application>Microsoft Macintosh PowerPoint</Application>
  <PresentationFormat>Custom</PresentationFormat>
  <Paragraphs>157</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Ion</vt:lpstr>
      <vt:lpstr>Document</vt:lpstr>
      <vt:lpstr>SMUD Strategic Implementation Plan for Food Waste Collection</vt:lpstr>
      <vt:lpstr>Why SMUD?</vt:lpstr>
      <vt:lpstr>The Strategic Implementation  Plan </vt:lpstr>
      <vt:lpstr>SIP Approach</vt:lpstr>
      <vt:lpstr>Policy Drivers, Mandates, and Local Enforcements Actions</vt:lpstr>
      <vt:lpstr>Resource Characterization and Availability  </vt:lpstr>
      <vt:lpstr>Stakeholder Group Meetings</vt:lpstr>
      <vt:lpstr>Stakeholder Group Meeting #1 </vt:lpstr>
      <vt:lpstr>Stakeholder Group Meeting #2 </vt:lpstr>
      <vt:lpstr>Stakeholder Group Meeting #3 </vt:lpstr>
      <vt:lpstr>Stakeholder Group Meeting #4 </vt:lpstr>
      <vt:lpstr>SIP Recommendations</vt:lpstr>
      <vt:lpstr>Infrastructure Development Approach</vt:lpstr>
      <vt:lpstr>Market Champion Approach</vt:lpstr>
      <vt:lpstr>Recommendations – Infrastructure Development</vt:lpstr>
      <vt:lpstr>Recommendations – Infrastructure Development (cont’d)</vt:lpstr>
      <vt:lpstr>Recommendations – Infrastructure Development (cont’d)</vt:lpstr>
      <vt:lpstr>Recommendations – Infrastructure Development (cont’d)</vt:lpstr>
      <vt:lpstr>Recommendations – Market Champion</vt:lpstr>
      <vt:lpstr>Recommendations – Market Champion (cont’d)</vt:lpstr>
      <vt:lpstr>The Bioenergy Technical Advisory Group Role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Food Waste Collection Program</dc:title>
  <dc:creator>Matt Hart</dc:creator>
  <cp:lastModifiedBy>Frederick Tornatore</cp:lastModifiedBy>
  <cp:revision>46</cp:revision>
  <cp:lastPrinted>2018-06-25T15:15:43Z</cp:lastPrinted>
  <dcterms:created xsi:type="dcterms:W3CDTF">2017-03-30T06:21:41Z</dcterms:created>
  <dcterms:modified xsi:type="dcterms:W3CDTF">2018-06-25T15:36:44Z</dcterms:modified>
</cp:coreProperties>
</file>